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73" r:id="rId3"/>
    <p:sldId id="270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496"/>
    <a:srgbClr val="BDDEFF"/>
    <a:srgbClr val="99CCFF"/>
    <a:srgbClr val="990033"/>
    <a:srgbClr val="996600"/>
    <a:srgbClr val="3D87A1"/>
    <a:srgbClr val="355EA9"/>
    <a:srgbClr val="000099"/>
    <a:srgbClr val="003399"/>
    <a:srgbClr val="003C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368" autoAdjust="0"/>
    <p:restoredTop sz="94660"/>
  </p:normalViewPr>
  <p:slideViewPr>
    <p:cSldViewPr snapToGrid="0">
      <p:cViewPr varScale="1">
        <p:scale>
          <a:sx n="85" d="100"/>
          <a:sy n="85" d="100"/>
        </p:scale>
        <p:origin x="57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37FC80-40DF-48BB-AC29-4A0190D913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5D2680C-8B5D-4B34-9597-F367D9E6452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83525C-EC19-4FE5-8C52-3C714EFC47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C0AC2-985E-402F-A609-B11A043748B7}" type="datetimeFigureOut">
              <a:rPr lang="en-US" smtClean="0"/>
              <a:t>2/19/2023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018F43-C7BB-4B18-B808-30D34CD2ED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E1E355-4AB0-4450-A24D-478672199B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40750-2F67-4E9F-AA3C-56CD43BEA8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58772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546637-D247-4FFC-97C8-13D427FC5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A615D78-02D7-4A04-A5FE-B2A750D4D9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798717-2091-4C57-A850-A95E1F0356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C0AC2-985E-402F-A609-B11A043748B7}" type="datetimeFigureOut">
              <a:rPr lang="en-US" smtClean="0"/>
              <a:t>2/19/2023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D5FFB-440D-4F4A-8F26-BE75C6FE33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AC4AC9-E6B7-499A-8B02-217DD041CD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40750-2F67-4E9F-AA3C-56CD43BEA8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1075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95ECE87-E31D-4B54-A87B-E5852321E2D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05C495D-738B-4984-82C0-A4BA98DADA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0B9AE8-35A1-4D3D-9887-49FABCDADC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C0AC2-985E-402F-A609-B11A043748B7}" type="datetimeFigureOut">
              <a:rPr lang="en-US" smtClean="0"/>
              <a:t>2/19/2023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ED512C-F882-43F6-BC6F-70A8257373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3BEE3C-8810-4D3E-B6EE-661B18F8EB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40750-2F67-4E9F-AA3C-56CD43BEA8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7049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DFB385-37DA-4F82-9085-2511337D23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EA1E3E-6DDF-4DAB-A13D-F18FFDD90D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51410F-1FB6-452F-AE59-2F431015C1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C0AC2-985E-402F-A609-B11A043748B7}" type="datetimeFigureOut">
              <a:rPr lang="en-US" smtClean="0"/>
              <a:t>2/19/2023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5FAE8C-B5B4-4134-8905-E5A3022913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3A8264-DD77-419D-AB92-621549F289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40750-2F67-4E9F-AA3C-56CD43BEA8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9648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423821-A272-4FE0-B3DC-51FDA6DF46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6F73FE-ED81-40B3-8267-538222049D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1BE62C-DAC4-4C09-B558-D6ED9F17D0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C0AC2-985E-402F-A609-B11A043748B7}" type="datetimeFigureOut">
              <a:rPr lang="en-US" smtClean="0"/>
              <a:t>2/19/2023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F9D874-7CDC-4661-87A1-D80466D675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1EAA99-1641-4876-ACF9-8A6F44F9E6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40750-2F67-4E9F-AA3C-56CD43BEA8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995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FB8B70-8700-481B-A3B6-F1C17E3E10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1E82A7-9B6A-474D-B14B-860C9696903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0A0D804-A842-4425-A7D2-71092DA72F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236B292-310D-41D7-89F8-3C8457A12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C0AC2-985E-402F-A609-B11A043748B7}" type="datetimeFigureOut">
              <a:rPr lang="en-US" smtClean="0"/>
              <a:t>2/19/2023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FE0DED4-D80D-470C-81C5-73AB51D048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519B28D-B6C6-4D4D-9E61-C2CAB5C644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40750-2F67-4E9F-AA3C-56CD43BEA8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2803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589B8B-9C27-46BA-8D1D-B5C0DA5E29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0585F2-4F92-4A2C-AC4B-1879141044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36C3B74-124F-4C74-A804-8304075614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C1162F6-3ED3-41F9-8AB4-8D48CF22C3E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A3BFDF3-57C1-4593-A492-273DCEA124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DB6AE9E-B36B-4845-997A-A613A7E91B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C0AC2-985E-402F-A609-B11A043748B7}" type="datetimeFigureOut">
              <a:rPr lang="en-US" smtClean="0"/>
              <a:t>2/19/2023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949674B-1BAB-4B83-A60E-3E97E14E7F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5CE65BB-D092-4324-A183-FBBB77A05C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40750-2F67-4E9F-AA3C-56CD43BEA8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9413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A3A1F4-C13F-4C48-9561-0BE67D896E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F9FD227-286C-44AB-9973-038644B4CC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C0AC2-985E-402F-A609-B11A043748B7}" type="datetimeFigureOut">
              <a:rPr lang="en-US" smtClean="0"/>
              <a:t>2/19/2023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53E3235-CDE0-4020-82E7-CFEEDD1049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2811D90-6BC5-459C-B333-522B1F2BDC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40750-2F67-4E9F-AA3C-56CD43BEA8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1434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0AFFCDF-CDC8-4ED1-9E41-5E5CA591ED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C0AC2-985E-402F-A609-B11A043748B7}" type="datetimeFigureOut">
              <a:rPr lang="en-US" smtClean="0"/>
              <a:t>2/19/2023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46B4F06-28DA-494B-AC5D-5DAD44C58E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6C7944C-CB41-4CD0-A416-CEC03E0DCA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40750-2F67-4E9F-AA3C-56CD43BEA8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2367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AF483C-0082-49AE-9F7C-3213B86A3E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8AE0CB-AD84-4726-B978-F9BFB24517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9861FDA-F5E5-4D63-986E-8C792AFEF4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7F37450-8AC8-4686-8498-7E1B47D3D3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C0AC2-985E-402F-A609-B11A043748B7}" type="datetimeFigureOut">
              <a:rPr lang="en-US" smtClean="0"/>
              <a:t>2/19/2023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209D79F-A2BA-4C3D-8150-D539F28065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8E9467-95CA-4025-837A-C0BA04D39D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40750-2F67-4E9F-AA3C-56CD43BEA8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45532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868531-CF82-48F3-B942-D76475B9E8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0EFEA35-76CF-4799-A4FE-DA33675362B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19B0041-1C3E-4360-B422-942A3C9337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17E028-882B-4F3A-B91B-F8EE271DAA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AC0AC2-985E-402F-A609-B11A043748B7}" type="datetimeFigureOut">
              <a:rPr lang="en-US" smtClean="0"/>
              <a:t>2/19/2023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B13BF0-3F0F-4052-AF1B-9C240FA075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0CD1141-0385-4895-AE2F-57F2594D74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40750-2F67-4E9F-AA3C-56CD43BEA8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7032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4D3BE89-4B7D-4A79-BE37-45867A40AF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8E5EB0-8A45-4810-9564-5FFC044232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B8FFFD-9757-4BC5-9BEC-5CDC02B0B67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AC0AC2-985E-402F-A609-B11A043748B7}" type="datetimeFigureOut">
              <a:rPr lang="en-US" smtClean="0"/>
              <a:t>2/19/2023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2A4C69-5282-4274-B038-5D667313948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1A175F-BF94-496B-9115-72255618983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E40750-2F67-4E9F-AA3C-56CD43BEA8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839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52A2249A-DCCF-45B6-A9DD-CBB39157A514}"/>
              </a:ext>
            </a:extLst>
          </p:cNvPr>
          <p:cNvSpPr/>
          <p:nvPr/>
        </p:nvSpPr>
        <p:spPr>
          <a:xfrm>
            <a:off x="0" y="1"/>
            <a:ext cx="12192000" cy="6857999"/>
          </a:xfrm>
          <a:prstGeom prst="rect">
            <a:avLst/>
          </a:prstGeom>
          <a:solidFill>
            <a:srgbClr val="002060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12194E9-2F81-48EF-B721-5612EA5D87BD}"/>
              </a:ext>
            </a:extLst>
          </p:cNvPr>
          <p:cNvSpPr txBox="1"/>
          <p:nvPr/>
        </p:nvSpPr>
        <p:spPr>
          <a:xfrm>
            <a:off x="642109" y="675125"/>
            <a:ext cx="10907781" cy="50149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solidFill>
                  <a:schemeClr val="bg1"/>
                </a:solidFill>
                <a:uFill>
                  <a:solidFill>
                    <a:srgbClr val="000000"/>
                  </a:solidFill>
                </a:uFill>
                <a:latin typeface="Arial Rounded MT Bold" panose="020F0704030504030204" pitchFamily="34" charset="0"/>
              </a:rPr>
              <a:t> Reflect on “You are the temple of God.”  (Pause.) 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solidFill>
                  <a:schemeClr val="bg1"/>
                </a:solidFill>
                <a:uFill>
                  <a:solidFill>
                    <a:srgbClr val="000000"/>
                  </a:solidFill>
                </a:uFill>
                <a:latin typeface="Arial Rounded MT Bold" panose="020F0704030504030204" pitchFamily="34" charset="0"/>
              </a:rPr>
              <a:t>How does this affect your sense of self, and how and 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solidFill>
                  <a:schemeClr val="bg1"/>
                </a:solidFill>
                <a:uFill>
                  <a:solidFill>
                    <a:srgbClr val="000000"/>
                  </a:solidFill>
                </a:uFill>
                <a:latin typeface="Arial Rounded MT Bold" panose="020F0704030504030204" pitchFamily="34" charset="0"/>
              </a:rPr>
              <a:t>why you act as you do?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solidFill>
                  <a:schemeClr val="bg1"/>
                </a:solidFill>
                <a:uFill>
                  <a:solidFill>
                    <a:srgbClr val="000000"/>
                  </a:solidFill>
                </a:uFill>
                <a:latin typeface="Arial Rounded MT Bold" panose="020F0704030504030204" pitchFamily="34" charset="0"/>
              </a:rPr>
              <a:t> 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solidFill>
                  <a:schemeClr val="bg1"/>
                </a:solidFill>
                <a:uFill>
                  <a:solidFill>
                    <a:srgbClr val="000000"/>
                  </a:solidFill>
                </a:uFill>
                <a:latin typeface="Arial Rounded MT Bold" panose="020F0704030504030204" pitchFamily="34" charset="0"/>
              </a:rPr>
              <a:t>How do you judge unconventional ideas or actions?  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solidFill>
                  <a:schemeClr val="bg1"/>
                </a:solidFill>
                <a:uFill>
                  <a:solidFill>
                    <a:srgbClr val="000000"/>
                  </a:solidFill>
                </a:uFill>
                <a:latin typeface="Arial Rounded MT Bold" panose="020F0704030504030204" pitchFamily="34" charset="0"/>
              </a:rPr>
              <a:t>In what ways do they disrupt or contribute to the wisdom 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solidFill>
                  <a:schemeClr val="bg1"/>
                </a:solidFill>
                <a:uFill>
                  <a:solidFill>
                    <a:srgbClr val="000000"/>
                  </a:solidFill>
                </a:uFill>
                <a:latin typeface="Arial Rounded MT Bold" panose="020F0704030504030204" pitchFamily="34" charset="0"/>
              </a:rPr>
              <a:t>of the community?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solidFill>
                  <a:schemeClr val="bg1"/>
                </a:solidFill>
                <a:uFill>
                  <a:solidFill>
                    <a:srgbClr val="000000"/>
                  </a:solidFill>
                </a:uFill>
                <a:latin typeface="Arial Rounded MT Bold" panose="020F0704030504030204" pitchFamily="34" charset="0"/>
              </a:rPr>
              <a:t> 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solidFill>
                  <a:schemeClr val="bg1"/>
                </a:solidFill>
                <a:uFill>
                  <a:solidFill>
                    <a:srgbClr val="000000"/>
                  </a:solidFill>
                </a:uFill>
                <a:latin typeface="Arial Rounded MT Bold" panose="020F0704030504030204" pitchFamily="34" charset="0"/>
              </a:rPr>
              <a:t>In your different communities, what characteristics tell you </a:t>
            </a: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dirty="0">
                <a:solidFill>
                  <a:schemeClr val="bg1"/>
                </a:solidFill>
                <a:uFill>
                  <a:solidFill>
                    <a:srgbClr val="000000"/>
                  </a:solidFill>
                </a:uFill>
                <a:latin typeface="Arial Rounded MT Bold" panose="020F0704030504030204" pitchFamily="34" charset="0"/>
              </a:rPr>
              <a:t>that someone is genuinely wise in God’s eyes?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94670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350D5CC8-B3E7-4066-BA0E-E0A46853FC93}"/>
              </a:ext>
            </a:extLst>
          </p:cNvPr>
          <p:cNvGrpSpPr/>
          <p:nvPr/>
        </p:nvGrpSpPr>
        <p:grpSpPr>
          <a:xfrm>
            <a:off x="0" y="-106017"/>
            <a:ext cx="12192000" cy="6857999"/>
            <a:chOff x="0" y="-106017"/>
            <a:chExt cx="12192000" cy="6857999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52A2249A-DCCF-45B6-A9DD-CBB39157A514}"/>
                </a:ext>
              </a:extLst>
            </p:cNvPr>
            <p:cNvSpPr/>
            <p:nvPr/>
          </p:nvSpPr>
          <p:spPr>
            <a:xfrm>
              <a:off x="0" y="-106017"/>
              <a:ext cx="12192000" cy="6857999"/>
            </a:xfrm>
            <a:prstGeom prst="rect">
              <a:avLst/>
            </a:prstGeom>
            <a:solidFill>
              <a:srgbClr val="002496"/>
            </a:solidFill>
            <a:ln w="571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0DEC37F7-B8BE-4823-9466-898840785BC7}"/>
                </a:ext>
              </a:extLst>
            </p:cNvPr>
            <p:cNvSpPr txBox="1"/>
            <p:nvPr/>
          </p:nvSpPr>
          <p:spPr>
            <a:xfrm>
              <a:off x="1136864" y="1096157"/>
              <a:ext cx="9545370" cy="419134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2600" dirty="0">
                  <a:solidFill>
                    <a:schemeClr val="bg1"/>
                  </a:solidFill>
                  <a:uFill>
                    <a:solidFill>
                      <a:srgbClr val="000000"/>
                    </a:solidFill>
                  </a:uFill>
                  <a:latin typeface="Arial Rounded MT Bold" panose="020F0704030504030204" pitchFamily="34" charset="0"/>
                </a:rPr>
                <a:t>Picture someone you consider an enemy or an evil one.  (Pause.)  What feelings rise within you?</a:t>
              </a:r>
            </a:p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2600" dirty="0">
                  <a:solidFill>
                    <a:schemeClr val="bg1"/>
                  </a:solidFill>
                  <a:uFill>
                    <a:solidFill>
                      <a:srgbClr val="000000"/>
                    </a:solidFill>
                  </a:uFill>
                  <a:latin typeface="Arial Rounded MT Bold" panose="020F0704030504030204" pitchFamily="34" charset="0"/>
                </a:rPr>
                <a:t> </a:t>
              </a:r>
            </a:p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2600" dirty="0">
                  <a:solidFill>
                    <a:schemeClr val="bg1"/>
                  </a:solidFill>
                  <a:uFill>
                    <a:solidFill>
                      <a:srgbClr val="000000"/>
                    </a:solidFill>
                  </a:uFill>
                  <a:latin typeface="Arial Rounded MT Bold" panose="020F0704030504030204" pitchFamily="34" charset="0"/>
                </a:rPr>
                <a:t>How do you hold inside yourself that God’s love is for </a:t>
              </a:r>
            </a:p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2600" dirty="0">
                  <a:solidFill>
                    <a:schemeClr val="bg1"/>
                  </a:solidFill>
                  <a:uFill>
                    <a:solidFill>
                      <a:srgbClr val="000000"/>
                    </a:solidFill>
                  </a:uFill>
                  <a:latin typeface="Arial Rounded MT Bold" panose="020F0704030504030204" pitchFamily="34" charset="0"/>
                </a:rPr>
                <a:t>both oppressors and the oppressed?</a:t>
              </a:r>
            </a:p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2600" dirty="0">
                  <a:solidFill>
                    <a:schemeClr val="bg1"/>
                  </a:solidFill>
                  <a:uFill>
                    <a:solidFill>
                      <a:srgbClr val="000000"/>
                    </a:solidFill>
                  </a:uFill>
                  <a:latin typeface="Arial Rounded MT Bold" panose="020F0704030504030204" pitchFamily="34" charset="0"/>
                </a:rPr>
                <a:t> </a:t>
              </a:r>
            </a:p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2600" dirty="0">
                  <a:solidFill>
                    <a:schemeClr val="bg1"/>
                  </a:solidFill>
                  <a:uFill>
                    <a:solidFill>
                      <a:srgbClr val="000000"/>
                    </a:solidFill>
                  </a:uFill>
                  <a:latin typeface="Arial Rounded MT Bold" panose="020F0704030504030204" pitchFamily="34" charset="0"/>
                </a:rPr>
                <a:t>When have you seen someone maintain dignity in the face of injustice?  Or turn an unjust demand into a mutually respectful interaction?</a:t>
              </a:r>
              <a:endParaRPr lang="en-US" sz="2600" dirty="0">
                <a:ln>
                  <a:noFill/>
                </a:ln>
                <a:solidFill>
                  <a:schemeClr val="bg1"/>
                </a:solidFill>
                <a:effectLst/>
                <a:uFill>
                  <a:solidFill>
                    <a:srgbClr val="000000"/>
                  </a:solidFill>
                </a:uFill>
                <a:latin typeface="Arial Rounded MT Bold" panose="020F0704030504030204" pitchFamily="34" charset="0"/>
                <a:ea typeface="Arial Unicode MS"/>
                <a:cs typeface="Arial Unicode M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684259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>
            <a:extLst>
              <a:ext uri="{FF2B5EF4-FFF2-40B4-BE49-F238E27FC236}">
                <a16:creationId xmlns:a16="http://schemas.microsoft.com/office/drawing/2014/main" id="{350D5CC8-B3E7-4066-BA0E-E0A46853FC93}"/>
              </a:ext>
            </a:extLst>
          </p:cNvPr>
          <p:cNvGrpSpPr/>
          <p:nvPr/>
        </p:nvGrpSpPr>
        <p:grpSpPr>
          <a:xfrm>
            <a:off x="0" y="-106017"/>
            <a:ext cx="12192000" cy="6857999"/>
            <a:chOff x="0" y="-106017"/>
            <a:chExt cx="12192000" cy="6857999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52A2249A-DCCF-45B6-A9DD-CBB39157A514}"/>
                </a:ext>
              </a:extLst>
            </p:cNvPr>
            <p:cNvSpPr/>
            <p:nvPr/>
          </p:nvSpPr>
          <p:spPr>
            <a:xfrm>
              <a:off x="0" y="-106017"/>
              <a:ext cx="12192000" cy="6857999"/>
            </a:xfrm>
            <a:prstGeom prst="rect">
              <a:avLst/>
            </a:prstGeom>
            <a:solidFill>
              <a:srgbClr val="002496"/>
            </a:solidFill>
            <a:ln w="5715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/>
            </a:p>
          </p:txBody>
        </p: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0DEC37F7-B8BE-4823-9466-898840785BC7}"/>
                </a:ext>
              </a:extLst>
            </p:cNvPr>
            <p:cNvSpPr txBox="1"/>
            <p:nvPr/>
          </p:nvSpPr>
          <p:spPr>
            <a:xfrm>
              <a:off x="1136864" y="1096157"/>
              <a:ext cx="9545370" cy="371332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2600" dirty="0">
                  <a:solidFill>
                    <a:schemeClr val="bg1"/>
                  </a:solidFill>
                  <a:uFill>
                    <a:solidFill>
                      <a:srgbClr val="000000"/>
                    </a:solidFill>
                  </a:uFill>
                  <a:latin typeface="Arial Rounded MT Bold" panose="020F0704030504030204" pitchFamily="34" charset="0"/>
                </a:rPr>
                <a:t>What keeps you from moving forward in living out Jesus’ loving ways? How do rules and credal statements affect what you do, why you do it, and what you believe?</a:t>
              </a:r>
            </a:p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2600" dirty="0">
                  <a:solidFill>
                    <a:schemeClr val="bg1"/>
                  </a:solidFill>
                  <a:uFill>
                    <a:solidFill>
                      <a:srgbClr val="000000"/>
                    </a:solidFill>
                  </a:uFill>
                  <a:latin typeface="Arial Rounded MT Bold" panose="020F0704030504030204" pitchFamily="34" charset="0"/>
                </a:rPr>
                <a:t> </a:t>
              </a:r>
            </a:p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2600" dirty="0">
                  <a:solidFill>
                    <a:schemeClr val="bg1"/>
                  </a:solidFill>
                  <a:uFill>
                    <a:solidFill>
                      <a:srgbClr val="000000"/>
                    </a:solidFill>
                  </a:uFill>
                  <a:latin typeface="Arial Rounded MT Bold" panose="020F0704030504030204" pitchFamily="34" charset="0"/>
                </a:rPr>
                <a:t>What or who from this list inspires you to practice wisdom in the face of injustice or violence?</a:t>
              </a:r>
            </a:p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2600" dirty="0">
                  <a:solidFill>
                    <a:schemeClr val="bg1"/>
                  </a:solidFill>
                  <a:uFill>
                    <a:solidFill>
                      <a:srgbClr val="000000"/>
                    </a:solidFill>
                  </a:uFill>
                  <a:latin typeface="Arial Rounded MT Bold" panose="020F0704030504030204" pitchFamily="34" charset="0"/>
                </a:rPr>
                <a:t> </a:t>
              </a:r>
            </a:p>
            <a:p>
              <a:r>
                <a:rPr lang="en-US" sz="2600" dirty="0">
                  <a:solidFill>
                    <a:schemeClr val="bg1"/>
                  </a:solidFill>
                  <a:uFill>
                    <a:solidFill>
                      <a:srgbClr val="000000"/>
                    </a:solidFill>
                  </a:uFill>
                  <a:latin typeface="Arial Rounded MT Bold" panose="020F0704030504030204" pitchFamily="34" charset="0"/>
                </a:rPr>
                <a:t>What is the cost of discipleship for you? </a:t>
              </a:r>
              <a:endParaRPr lang="en-US" sz="2600" dirty="0">
                <a:ln>
                  <a:noFill/>
                </a:ln>
                <a:solidFill>
                  <a:schemeClr val="bg1"/>
                </a:solidFill>
                <a:effectLst/>
                <a:uFill>
                  <a:solidFill>
                    <a:srgbClr val="000000"/>
                  </a:solidFill>
                </a:uFill>
                <a:latin typeface="Arial Rounded MT Bold" panose="020F0704030504030204" pitchFamily="34" charset="0"/>
                <a:ea typeface="Arial Unicode MS"/>
                <a:cs typeface="Arial Unicode M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20834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12105</TotalTime>
  <Words>205</Words>
  <Application>Microsoft Office PowerPoint</Application>
  <PresentationFormat>Widescreen</PresentationFormat>
  <Paragraphs>21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Arial Rounded MT Bold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Betty Thompson</dc:creator>
  <cp:lastModifiedBy>Betty Thompson</cp:lastModifiedBy>
  <cp:revision>29</cp:revision>
  <dcterms:created xsi:type="dcterms:W3CDTF">2021-06-30T15:36:25Z</dcterms:created>
  <dcterms:modified xsi:type="dcterms:W3CDTF">2023-02-23T00:10:35Z</dcterms:modified>
</cp:coreProperties>
</file>