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9"/>
  </p:notesMasterIdLst>
  <p:handoutMasterIdLst>
    <p:handoutMasterId r:id="rId10"/>
  </p:handoutMasterIdLst>
  <p:sldIdLst>
    <p:sldId id="263" r:id="rId5"/>
    <p:sldId id="266"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E8DA"/>
    <a:srgbClr val="800000"/>
    <a:srgbClr val="FFDE53"/>
    <a:srgbClr val="FFE593"/>
    <a:srgbClr val="FFD54F"/>
    <a:srgbClr val="37335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3725" autoAdjust="0"/>
  </p:normalViewPr>
  <p:slideViewPr>
    <p:cSldViewPr snapToGrid="0">
      <p:cViewPr varScale="1">
        <p:scale>
          <a:sx n="69" d="100"/>
          <a:sy n="69" d="100"/>
        </p:scale>
        <p:origin x="1170" y="54"/>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8/18/2023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8/18/2023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209421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658066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175372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40512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68BAF4F-052D-D4B5-44BD-981A887DF7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01604" y="460777"/>
            <a:ext cx="7407959" cy="5936446"/>
          </a:xfrm>
          <a:prstGeom prst="rect">
            <a:avLst/>
          </a:prstGeom>
          <a:noFill/>
        </p:spPr>
      </p:pic>
    </p:spTree>
    <p:extLst>
      <p:ext uri="{BB962C8B-B14F-4D97-AF65-F5344CB8AC3E}">
        <p14:creationId xmlns:p14="http://schemas.microsoft.com/office/powerpoint/2010/main" val="14898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6106184" y="5292367"/>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629089" y="1143827"/>
            <a:ext cx="6833420" cy="4305666"/>
          </a:xfrm>
          <a:prstGeom prst="rect">
            <a:avLst/>
          </a:prstGeom>
          <a:noFill/>
        </p:spPr>
        <p:txBody>
          <a:bodyPr wrap="square" rtlCol="0">
            <a:spAutoFit/>
          </a:bodyPr>
          <a:lstStyle/>
          <a:p>
            <a:pPr marR="0" lvl="0">
              <a:lnSpc>
                <a:spcPct val="115000"/>
              </a:lnSpc>
              <a:spcBef>
                <a:spcPts val="0"/>
              </a:spcBef>
              <a:spcAft>
                <a:spcPts val="0"/>
              </a:spcAft>
            </a:pPr>
            <a:r>
              <a:rPr lang="en-US" sz="2400" dirty="0">
                <a:latin typeface="Arial Rounded MT Bold" panose="020F0704030504030204" pitchFamily="34" charset="0"/>
              </a:rPr>
              <a:t>What word or phrase in the Gospel </a:t>
            </a:r>
          </a:p>
          <a:p>
            <a:pPr marR="0" lvl="0">
              <a:lnSpc>
                <a:spcPct val="115000"/>
              </a:lnSpc>
              <a:spcBef>
                <a:spcPts val="0"/>
              </a:spcBef>
              <a:spcAft>
                <a:spcPts val="0"/>
              </a:spcAft>
            </a:pPr>
            <a:r>
              <a:rPr lang="en-US" sz="2400" dirty="0">
                <a:latin typeface="Arial Rounded MT Bold" panose="020F0704030504030204" pitchFamily="34" charset="0"/>
              </a:rPr>
              <a:t>stayed with you?</a:t>
            </a:r>
          </a:p>
          <a:p>
            <a:pPr marL="457200" marR="0">
              <a:lnSpc>
                <a:spcPct val="115000"/>
              </a:lnSpc>
              <a:spcBef>
                <a:spcPts val="0"/>
              </a:spcBef>
              <a:spcAft>
                <a:spcPts val="0"/>
              </a:spcAft>
            </a:pPr>
            <a:r>
              <a:rPr lang="en-US" sz="2400" dirty="0">
                <a:latin typeface="Arial Rounded MT Bold" panose="020F0704030504030204" pitchFamily="34" charset="0"/>
              </a:rPr>
              <a:t> </a:t>
            </a:r>
          </a:p>
          <a:p>
            <a:pPr marR="0" lvl="0">
              <a:lnSpc>
                <a:spcPct val="115000"/>
              </a:lnSpc>
              <a:spcBef>
                <a:spcPts val="0"/>
              </a:spcBef>
              <a:spcAft>
                <a:spcPts val="0"/>
              </a:spcAft>
            </a:pPr>
            <a:r>
              <a:rPr lang="en-US" sz="2400" dirty="0">
                <a:latin typeface="Arial Rounded MT Bold" panose="020F0704030504030204" pitchFamily="34" charset="0"/>
              </a:rPr>
              <a:t>What boundaries do you maintain to excuse your not responding to people in need?</a:t>
            </a:r>
          </a:p>
          <a:p>
            <a:pPr marL="457200" marR="0">
              <a:lnSpc>
                <a:spcPct val="115000"/>
              </a:lnSpc>
              <a:spcBef>
                <a:spcPts val="0"/>
              </a:spcBef>
              <a:spcAft>
                <a:spcPts val="0"/>
              </a:spcAft>
            </a:pPr>
            <a:r>
              <a:rPr lang="en-US" sz="2400" dirty="0">
                <a:latin typeface="Arial Rounded MT Bold" panose="020F0704030504030204" pitchFamily="34" charset="0"/>
              </a:rPr>
              <a:t> </a:t>
            </a:r>
          </a:p>
          <a:p>
            <a:pPr marR="0" lvl="0">
              <a:lnSpc>
                <a:spcPct val="115000"/>
              </a:lnSpc>
              <a:spcBef>
                <a:spcPts val="0"/>
              </a:spcBef>
              <a:spcAft>
                <a:spcPts val="0"/>
              </a:spcAft>
            </a:pPr>
            <a:r>
              <a:rPr lang="en-US" sz="2400" dirty="0">
                <a:latin typeface="Arial Rounded MT Bold" panose="020F0704030504030204" pitchFamily="34" charset="0"/>
              </a:rPr>
              <a:t>Jesus needed a persistent stranger to </a:t>
            </a:r>
          </a:p>
          <a:p>
            <a:pPr marR="0" lvl="0">
              <a:lnSpc>
                <a:spcPct val="115000"/>
              </a:lnSpc>
              <a:spcBef>
                <a:spcPts val="0"/>
              </a:spcBef>
              <a:spcAft>
                <a:spcPts val="0"/>
              </a:spcAft>
            </a:pPr>
            <a:r>
              <a:rPr lang="en-US" sz="2400" dirty="0">
                <a:latin typeface="Arial Rounded MT Bold" panose="020F0704030504030204" pitchFamily="34" charset="0"/>
              </a:rPr>
              <a:t>call him beyond his bias. To whom should you be listening to challenge the limits </a:t>
            </a:r>
          </a:p>
          <a:p>
            <a:pPr marR="0" lvl="0">
              <a:lnSpc>
                <a:spcPct val="115000"/>
              </a:lnSpc>
              <a:spcBef>
                <a:spcPts val="0"/>
              </a:spcBef>
              <a:spcAft>
                <a:spcPts val="0"/>
              </a:spcAft>
            </a:pPr>
            <a:r>
              <a:rPr lang="en-US" sz="2400" dirty="0">
                <a:latin typeface="Arial Rounded MT Bold" panose="020F0704030504030204" pitchFamily="34" charset="0"/>
              </a:rPr>
              <a:t>of your compassion?</a:t>
            </a:r>
            <a:endParaRPr lang="en-US" sz="2400" dirty="0"/>
          </a:p>
        </p:txBody>
      </p:sp>
      <p:pic>
        <p:nvPicPr>
          <p:cNvPr id="8" name="Picture 7">
            <a:extLst>
              <a:ext uri="{FF2B5EF4-FFF2-40B4-BE49-F238E27FC236}">
                <a16:creationId xmlns:a16="http://schemas.microsoft.com/office/drawing/2014/main" id="{37DFD31E-E273-284B-0CEB-56306C1201F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0"/>
            <a:ext cx="4544291" cy="6815539"/>
          </a:xfrm>
          <a:prstGeom prst="rect">
            <a:avLst/>
          </a:prstGeom>
          <a:noFill/>
        </p:spPr>
      </p:pic>
    </p:spTree>
    <p:extLst>
      <p:ext uri="{BB962C8B-B14F-4D97-AF65-F5344CB8AC3E}">
        <p14:creationId xmlns:p14="http://schemas.microsoft.com/office/powerpoint/2010/main" val="185851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9865862" y="4920144"/>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980544" y="1164864"/>
            <a:ext cx="10508002" cy="3515642"/>
          </a:xfrm>
          <a:prstGeom prst="rect">
            <a:avLst/>
          </a:prstGeom>
          <a:noFill/>
        </p:spPr>
        <p:txBody>
          <a:bodyPr wrap="square" rtlCol="0">
            <a:spAutoFit/>
          </a:bodyPr>
          <a:lstStyle/>
          <a:p>
            <a:pPr marR="0" lvl="0">
              <a:lnSpc>
                <a:spcPct val="115000"/>
              </a:lnSpc>
              <a:spcBef>
                <a:spcPts val="0"/>
              </a:spcBef>
              <a:spcAft>
                <a:spcPts val="0"/>
              </a:spcAft>
            </a:pPr>
            <a:r>
              <a:rPr lang="en-US" sz="2800" dirty="0">
                <a:latin typeface="Arial Rounded MT Bold" panose="020F0704030504030204" pitchFamily="34" charset="0"/>
              </a:rPr>
              <a:t>How was it for you when you advocated for someone despite criticism?</a:t>
            </a:r>
          </a:p>
          <a:p>
            <a:pPr marL="457200" marR="0">
              <a:lnSpc>
                <a:spcPct val="115000"/>
              </a:lnSpc>
              <a:spcBef>
                <a:spcPts val="0"/>
              </a:spcBef>
              <a:spcAft>
                <a:spcPts val="0"/>
              </a:spcAft>
            </a:pPr>
            <a:r>
              <a:rPr lang="en-US" sz="2800" dirty="0">
                <a:latin typeface="Arial Rounded MT Bold" panose="020F0704030504030204" pitchFamily="34" charset="0"/>
              </a:rPr>
              <a:t> </a:t>
            </a:r>
          </a:p>
          <a:p>
            <a:pPr marR="0" lvl="0">
              <a:lnSpc>
                <a:spcPct val="115000"/>
              </a:lnSpc>
              <a:spcBef>
                <a:spcPts val="0"/>
              </a:spcBef>
              <a:spcAft>
                <a:spcPts val="0"/>
              </a:spcAft>
            </a:pPr>
            <a:r>
              <a:rPr lang="en-US" sz="2800" dirty="0">
                <a:latin typeface="Arial Rounded MT Bold" panose="020F0704030504030204" pitchFamily="34" charset="0"/>
              </a:rPr>
              <a:t>What can you do to widen acceptance of all people within the Church?</a:t>
            </a:r>
          </a:p>
          <a:p>
            <a:pPr marL="457200" marR="0">
              <a:lnSpc>
                <a:spcPct val="115000"/>
              </a:lnSpc>
              <a:spcBef>
                <a:spcPts val="0"/>
              </a:spcBef>
              <a:spcAft>
                <a:spcPts val="0"/>
              </a:spcAft>
            </a:pPr>
            <a:r>
              <a:rPr lang="en-US" sz="2800" dirty="0">
                <a:latin typeface="Arial Rounded MT Bold" panose="020F0704030504030204" pitchFamily="34" charset="0"/>
              </a:rPr>
              <a:t> </a:t>
            </a:r>
          </a:p>
          <a:p>
            <a:pPr marR="0" lvl="0">
              <a:lnSpc>
                <a:spcPct val="115000"/>
              </a:lnSpc>
              <a:spcBef>
                <a:spcPts val="0"/>
              </a:spcBef>
              <a:spcAft>
                <a:spcPts val="0"/>
              </a:spcAft>
            </a:pPr>
            <a:r>
              <a:rPr lang="en-US" sz="2800" dirty="0">
                <a:latin typeface="Arial Rounded MT Bold" panose="020F0704030504030204" pitchFamily="34" charset="0"/>
              </a:rPr>
              <a:t>Whose burdens feel outside the borders of your solidarity?</a:t>
            </a:r>
          </a:p>
        </p:txBody>
      </p:sp>
    </p:spTree>
    <p:extLst>
      <p:ext uri="{BB962C8B-B14F-4D97-AF65-F5344CB8AC3E}">
        <p14:creationId xmlns:p14="http://schemas.microsoft.com/office/powerpoint/2010/main" val="125973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9666800" y="4154571"/>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1189556" y="1708571"/>
            <a:ext cx="9242915" cy="2034788"/>
          </a:xfrm>
          <a:prstGeom prst="rect">
            <a:avLst/>
          </a:prstGeom>
          <a:noFill/>
        </p:spPr>
        <p:txBody>
          <a:bodyPr wrap="square" rtlCol="0">
            <a:spAutoFit/>
          </a:bodyPr>
          <a:lstStyle/>
          <a:p>
            <a:pPr marR="0" lvl="0" fontAlgn="base">
              <a:lnSpc>
                <a:spcPct val="115000"/>
              </a:lnSpc>
              <a:spcBef>
                <a:spcPts val="0"/>
              </a:spcBef>
              <a:spcAft>
                <a:spcPts val="0"/>
              </a:spcAft>
            </a:pPr>
            <a:r>
              <a:rPr lang="en-US" sz="2800" dirty="0">
                <a:latin typeface="Arial Rounded MT Bold" panose="020F0704030504030204" pitchFamily="34" charset="0"/>
              </a:rPr>
              <a:t>What word or phrase in the reading stayed with you?</a:t>
            </a:r>
          </a:p>
          <a:p>
            <a:pPr marL="400050" marR="0" fontAlgn="base">
              <a:lnSpc>
                <a:spcPct val="115000"/>
              </a:lnSpc>
              <a:spcBef>
                <a:spcPts val="0"/>
              </a:spcBef>
              <a:spcAft>
                <a:spcPts val="0"/>
              </a:spcAft>
            </a:pPr>
            <a:r>
              <a:rPr lang="en-US" sz="2800" dirty="0">
                <a:latin typeface="Arial Rounded MT Bold" panose="020F0704030504030204" pitchFamily="34" charset="0"/>
              </a:rPr>
              <a:t> </a:t>
            </a:r>
          </a:p>
          <a:p>
            <a:pPr marR="0" lvl="0" fontAlgn="base">
              <a:lnSpc>
                <a:spcPct val="115000"/>
              </a:lnSpc>
              <a:spcBef>
                <a:spcPts val="0"/>
              </a:spcBef>
              <a:spcAft>
                <a:spcPts val="0"/>
              </a:spcAft>
            </a:pPr>
            <a:r>
              <a:rPr lang="en-US" sz="2800" dirty="0">
                <a:latin typeface="Arial Rounded MT Bold" panose="020F0704030504030204" pitchFamily="34" charset="0"/>
              </a:rPr>
              <a:t>What longing have you been holding back, not asking for in prayer?  Try it out now, as a prayer….</a:t>
            </a:r>
            <a:endParaRPr lang="en-US" dirty="0"/>
          </a:p>
        </p:txBody>
      </p:sp>
    </p:spTree>
    <p:extLst>
      <p:ext uri="{BB962C8B-B14F-4D97-AF65-F5344CB8AC3E}">
        <p14:creationId xmlns:p14="http://schemas.microsoft.com/office/powerpoint/2010/main" val="171545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{F68CF5C6-133F-4E97-BE71-0F44E19F34B1}tf33713516_win32</Template>
  <TotalTime>2262</TotalTime>
  <Words>132</Words>
  <Application>Microsoft Office PowerPoint</Application>
  <PresentationFormat>Widescreen</PresentationFormat>
  <Paragraphs>20</Paragraphs>
  <Slides>4</Slides>
  <Notes>4</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Gill Sans MT</vt:lpstr>
      <vt:lpstr>Walbaum Display</vt:lpstr>
      <vt:lpstr>3DFloatVTI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dc:title>
  <dc:creator>Peg Duchesne</dc:creator>
  <cp:lastModifiedBy>Betty Thompson</cp:lastModifiedBy>
  <cp:revision>10</cp:revision>
  <dcterms:created xsi:type="dcterms:W3CDTF">2023-07-08T17:24:22Z</dcterms:created>
  <dcterms:modified xsi:type="dcterms:W3CDTF">2023-08-18T22:28:50Z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