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8"/>
  </p:notesMasterIdLst>
  <p:handoutMasterIdLst>
    <p:handoutMasterId r:id="rId9"/>
  </p:handoutMasterIdLst>
  <p:sldIdLst>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E8DA"/>
    <a:srgbClr val="800000"/>
    <a:srgbClr val="FFDE53"/>
    <a:srgbClr val="FFE593"/>
    <a:srgbClr val="FFD54F"/>
    <a:srgbClr val="37335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3725" autoAdjust="0"/>
  </p:normalViewPr>
  <p:slideViewPr>
    <p:cSldViewPr snapToGrid="0">
      <p:cViewPr varScale="1">
        <p:scale>
          <a:sx n="69" d="100"/>
          <a:sy n="69" d="100"/>
        </p:scale>
        <p:origin x="1170" y="60"/>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8/13/2023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8/13/2023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2094215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2</a:t>
            </a:fld>
            <a:endParaRPr lang="en-US"/>
          </a:p>
        </p:txBody>
      </p:sp>
    </p:spTree>
    <p:extLst>
      <p:ext uri="{BB962C8B-B14F-4D97-AF65-F5344CB8AC3E}">
        <p14:creationId xmlns:p14="http://schemas.microsoft.com/office/powerpoint/2010/main" val="1753725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1405125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3.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ideo" Target="https://www.youtube.com/embed/qv3Ym8hSIE4?start=15&amp;feature=oembed" TargetMode="External"/><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4801693" y="4921655"/>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634180" y="631208"/>
            <a:ext cx="10508002" cy="4791055"/>
          </a:xfrm>
          <a:prstGeom prst="rect">
            <a:avLst/>
          </a:prstGeom>
          <a:noFill/>
        </p:spPr>
        <p:txBody>
          <a:bodyPr wrap="square" rtlCol="0">
            <a:spAutoFit/>
          </a:bodyPr>
          <a:lstStyle/>
          <a:p>
            <a:pPr marL="0" marR="0">
              <a:spcBef>
                <a:spcPts val="0"/>
              </a:spcBef>
              <a:spcAft>
                <a:spcPts val="800"/>
              </a:spcAft>
            </a:pPr>
            <a:r>
              <a:rPr lang="en-US" sz="2800" dirty="0">
                <a:latin typeface="Arial Rounded MT Bold" panose="020F0704030504030204" pitchFamily="34" charset="0"/>
              </a:rPr>
              <a:t>What helps you hear the still, small voice amid the noise?</a:t>
            </a:r>
          </a:p>
          <a:p>
            <a:pPr marL="0" marR="0">
              <a:spcBef>
                <a:spcPts val="0"/>
              </a:spcBef>
              <a:spcAft>
                <a:spcPts val="800"/>
              </a:spcAft>
            </a:pPr>
            <a:r>
              <a:rPr lang="en-US" sz="2800" dirty="0">
                <a:latin typeface="Arial Rounded MT Bold" panose="020F0704030504030204" pitchFamily="34" charset="0"/>
              </a:rPr>
              <a:t>  </a:t>
            </a:r>
          </a:p>
          <a:p>
            <a:pPr marL="0" marR="0">
              <a:spcBef>
                <a:spcPts val="0"/>
              </a:spcBef>
              <a:spcAft>
                <a:spcPts val="800"/>
              </a:spcAft>
            </a:pPr>
            <a:r>
              <a:rPr lang="en-US" sz="2800" dirty="0">
                <a:latin typeface="Arial Rounded MT Bold" panose="020F0704030504030204" pitchFamily="34" charset="0"/>
              </a:rPr>
              <a:t>What is your cave of refuge?  </a:t>
            </a:r>
          </a:p>
          <a:p>
            <a:pPr marL="0" marR="0">
              <a:spcBef>
                <a:spcPts val="0"/>
              </a:spcBef>
              <a:spcAft>
                <a:spcPts val="800"/>
              </a:spcAft>
            </a:pPr>
            <a:r>
              <a:rPr lang="en-US" sz="2800" dirty="0">
                <a:latin typeface="Arial Rounded MT Bold" panose="020F0704030504030204" pitchFamily="34" charset="0"/>
              </a:rPr>
              <a:t>What comes to you when </a:t>
            </a:r>
          </a:p>
          <a:p>
            <a:pPr marL="0" marR="0">
              <a:spcBef>
                <a:spcPts val="0"/>
              </a:spcBef>
              <a:spcAft>
                <a:spcPts val="800"/>
              </a:spcAft>
            </a:pPr>
            <a:r>
              <a:rPr lang="en-US" sz="2800" dirty="0">
                <a:latin typeface="Arial Rounded MT Bold" panose="020F0704030504030204" pitchFamily="34" charset="0"/>
              </a:rPr>
              <a:t>you are there?    </a:t>
            </a:r>
          </a:p>
          <a:p>
            <a:pPr marL="0" marR="0">
              <a:spcBef>
                <a:spcPts val="0"/>
              </a:spcBef>
              <a:spcAft>
                <a:spcPts val="800"/>
              </a:spcAft>
            </a:pPr>
            <a:endParaRPr lang="en-US" sz="2800" dirty="0">
              <a:latin typeface="Arial Rounded MT Bold" panose="020F0704030504030204" pitchFamily="34" charset="0"/>
            </a:endParaRPr>
          </a:p>
          <a:p>
            <a:pPr marL="0" marR="0">
              <a:spcBef>
                <a:spcPts val="0"/>
              </a:spcBef>
              <a:spcAft>
                <a:spcPts val="800"/>
              </a:spcAft>
            </a:pPr>
            <a:r>
              <a:rPr lang="en-US" sz="2800" dirty="0">
                <a:latin typeface="Arial Rounded MT Bold" panose="020F0704030504030204" pitchFamily="34" charset="0"/>
              </a:rPr>
              <a:t>What words or images </a:t>
            </a:r>
          </a:p>
          <a:p>
            <a:pPr marL="0" marR="0">
              <a:spcBef>
                <a:spcPts val="0"/>
              </a:spcBef>
              <a:spcAft>
                <a:spcPts val="800"/>
              </a:spcAft>
            </a:pPr>
            <a:r>
              <a:rPr lang="en-US" sz="2800" dirty="0">
                <a:latin typeface="Arial Rounded MT Bold" panose="020F0704030504030204" pitchFamily="34" charset="0"/>
              </a:rPr>
              <a:t>from this reading speak </a:t>
            </a:r>
          </a:p>
          <a:p>
            <a:pPr marL="0" marR="0">
              <a:spcBef>
                <a:spcPts val="0"/>
              </a:spcBef>
              <a:spcAft>
                <a:spcPts val="800"/>
              </a:spcAft>
            </a:pPr>
            <a:r>
              <a:rPr lang="en-US" sz="2800" dirty="0">
                <a:latin typeface="Arial Rounded MT Bold" panose="020F0704030504030204" pitchFamily="34" charset="0"/>
              </a:rPr>
              <a:t>to you right now?</a:t>
            </a:r>
            <a:endParaRPr lang="en-US" dirty="0"/>
          </a:p>
        </p:txBody>
      </p:sp>
      <p:pic>
        <p:nvPicPr>
          <p:cNvPr id="7" name="Picture 6" descr="Woodcut of Elijah at the entrance to the cave with a cloudy white form coming toward him">
            <a:extLst>
              <a:ext uri="{FF2B5EF4-FFF2-40B4-BE49-F238E27FC236}">
                <a16:creationId xmlns:a16="http://schemas.microsoft.com/office/drawing/2014/main" id="{CB449157-3313-A4A2-8768-0890BE28202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51511" y="1435737"/>
            <a:ext cx="5815580" cy="4133817"/>
          </a:xfrm>
          <a:prstGeom prst="rect">
            <a:avLst/>
          </a:prstGeom>
          <a:noFill/>
          <a:ln>
            <a:noFill/>
          </a:ln>
        </p:spPr>
      </p:pic>
    </p:spTree>
    <p:extLst>
      <p:ext uri="{BB962C8B-B14F-4D97-AF65-F5344CB8AC3E}">
        <p14:creationId xmlns:p14="http://schemas.microsoft.com/office/powerpoint/2010/main" val="14898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3922262" y="4809308"/>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783453" y="915482"/>
            <a:ext cx="10508002" cy="4180953"/>
          </a:xfrm>
          <a:prstGeom prst="rect">
            <a:avLst/>
          </a:prstGeom>
          <a:noFill/>
        </p:spPr>
        <p:txBody>
          <a:bodyPr wrap="square" rtlCol="0">
            <a:spAutoFit/>
          </a:bodyPr>
          <a:lstStyle/>
          <a:p>
            <a:pPr marL="0" marR="0">
              <a:lnSpc>
                <a:spcPct val="115000"/>
              </a:lnSpc>
              <a:spcBef>
                <a:spcPts val="0"/>
              </a:spcBef>
              <a:spcAft>
                <a:spcPts val="800"/>
              </a:spcAft>
            </a:pPr>
            <a:r>
              <a:rPr lang="en-US" sz="2800" dirty="0">
                <a:latin typeface="Arial Rounded MT Bold" panose="020F0704030504030204" pitchFamily="34" charset="0"/>
              </a:rPr>
              <a:t>Who or what has called you to step with confidence out of your boat?</a:t>
            </a:r>
          </a:p>
          <a:p>
            <a:pPr marL="0" marR="0">
              <a:lnSpc>
                <a:spcPct val="115000"/>
              </a:lnSpc>
              <a:spcBef>
                <a:spcPts val="0"/>
              </a:spcBef>
              <a:spcAft>
                <a:spcPts val="800"/>
              </a:spcAft>
            </a:pPr>
            <a:endParaRPr lang="en-US" sz="2600" dirty="0">
              <a:latin typeface="Arial Rounded MT Bold" panose="020F0704030504030204" pitchFamily="34" charset="0"/>
            </a:endParaRPr>
          </a:p>
          <a:p>
            <a:pPr marL="0" marR="0">
              <a:lnSpc>
                <a:spcPct val="115000"/>
              </a:lnSpc>
              <a:spcBef>
                <a:spcPts val="0"/>
              </a:spcBef>
              <a:spcAft>
                <a:spcPts val="0"/>
              </a:spcAft>
            </a:pPr>
            <a:r>
              <a:rPr lang="en-US" sz="2800" dirty="0">
                <a:latin typeface="Arial Rounded MT Bold" panose="020F0704030504030204" pitchFamily="34" charset="0"/>
              </a:rPr>
              <a:t>When have you called, </a:t>
            </a:r>
          </a:p>
          <a:p>
            <a:pPr marL="0" marR="0">
              <a:lnSpc>
                <a:spcPct val="115000"/>
              </a:lnSpc>
              <a:spcBef>
                <a:spcPts val="0"/>
              </a:spcBef>
              <a:spcAft>
                <a:spcPts val="0"/>
              </a:spcAft>
            </a:pPr>
            <a:r>
              <a:rPr lang="en-US" sz="2800" dirty="0">
                <a:latin typeface="Arial Rounded MT Bold" panose="020F0704030504030204" pitchFamily="34" charset="0"/>
              </a:rPr>
              <a:t>“Jesus, save me!” </a:t>
            </a:r>
          </a:p>
          <a:p>
            <a:pPr marL="0" marR="0">
              <a:lnSpc>
                <a:spcPct val="115000"/>
              </a:lnSpc>
              <a:spcBef>
                <a:spcPts val="0"/>
              </a:spcBef>
              <a:spcAft>
                <a:spcPts val="0"/>
              </a:spcAft>
            </a:pPr>
            <a:r>
              <a:rPr lang="en-US" sz="2800" dirty="0">
                <a:latin typeface="Arial Rounded MT Bold" panose="020F0704030504030204" pitchFamily="34" charset="0"/>
              </a:rPr>
              <a:t>expecting his hand, </a:t>
            </a:r>
          </a:p>
          <a:p>
            <a:pPr marL="0" marR="0">
              <a:lnSpc>
                <a:spcPct val="115000"/>
              </a:lnSpc>
              <a:spcBef>
                <a:spcPts val="0"/>
              </a:spcBef>
              <a:spcAft>
                <a:spcPts val="0"/>
              </a:spcAft>
            </a:pPr>
            <a:r>
              <a:rPr lang="en-US" sz="2800" dirty="0">
                <a:latin typeface="Arial Rounded MT Bold" panose="020F0704030504030204" pitchFamily="34" charset="0"/>
              </a:rPr>
              <a:t>and received </a:t>
            </a:r>
          </a:p>
          <a:p>
            <a:pPr marL="0" marR="0">
              <a:lnSpc>
                <a:spcPct val="115000"/>
              </a:lnSpc>
              <a:spcBef>
                <a:spcPts val="0"/>
              </a:spcBef>
              <a:spcAft>
                <a:spcPts val="0"/>
              </a:spcAft>
            </a:pPr>
            <a:r>
              <a:rPr lang="en-US" sz="2800" dirty="0">
                <a:latin typeface="Arial Rounded MT Bold" panose="020F0704030504030204" pitchFamily="34" charset="0"/>
              </a:rPr>
              <a:t>something else? </a:t>
            </a:r>
          </a:p>
        </p:txBody>
      </p:sp>
      <p:pic>
        <p:nvPicPr>
          <p:cNvPr id="5" name="Picture 4" descr="Onto the water . . . - St. Luke's Episcopal Church">
            <a:extLst>
              <a:ext uri="{FF2B5EF4-FFF2-40B4-BE49-F238E27FC236}">
                <a16:creationId xmlns:a16="http://schemas.microsoft.com/office/drawing/2014/main" id="{84672BCF-329E-A893-A3F7-343948C2D4D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79660" y="1926205"/>
            <a:ext cx="6211795" cy="3478605"/>
          </a:xfrm>
          <a:prstGeom prst="rect">
            <a:avLst/>
          </a:prstGeom>
          <a:noFill/>
          <a:ln>
            <a:noFill/>
          </a:ln>
        </p:spPr>
      </p:pic>
    </p:spTree>
    <p:extLst>
      <p:ext uri="{BB962C8B-B14F-4D97-AF65-F5344CB8AC3E}">
        <p14:creationId xmlns:p14="http://schemas.microsoft.com/office/powerpoint/2010/main" val="125973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B61D5D8-6065-5BA7-E267-2F0B17C12FC1}"/>
              </a:ext>
            </a:extLst>
          </p:cNvPr>
          <p:cNvSpPr/>
          <p:nvPr/>
        </p:nvSpPr>
        <p:spPr>
          <a:xfrm>
            <a:off x="0" y="0"/>
            <a:ext cx="12192000" cy="6858000"/>
          </a:xfrm>
          <a:prstGeom prst="rect">
            <a:avLst/>
          </a:prstGeom>
          <a:solidFill>
            <a:srgbClr val="000066"/>
          </a:solidFill>
          <a:ln w="5715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Online Media 2" title="The Mindfulness Bell - Plum Village">
            <a:hlinkClick r:id="" action="ppaction://media"/>
            <a:extLst>
              <a:ext uri="{FF2B5EF4-FFF2-40B4-BE49-F238E27FC236}">
                <a16:creationId xmlns:a16="http://schemas.microsoft.com/office/drawing/2014/main" id="{846BB31E-4EEE-80F2-17F4-623CD3D00401}"/>
              </a:ext>
            </a:extLst>
          </p:cNvPr>
          <p:cNvPicPr>
            <a:picLocks noRot="1" noChangeAspect="1"/>
          </p:cNvPicPr>
          <p:nvPr>
            <a:videoFile r:link="rId1"/>
          </p:nvPr>
        </p:nvPicPr>
        <p:blipFill>
          <a:blip r:embed="rId4"/>
          <a:stretch>
            <a:fillRect/>
          </a:stretch>
        </p:blipFill>
        <p:spPr>
          <a:xfrm>
            <a:off x="4653964" y="5013553"/>
            <a:ext cx="765671" cy="574253"/>
          </a:xfrm>
          <a:prstGeom prst="rect">
            <a:avLst/>
          </a:prstGeom>
        </p:spPr>
      </p:pic>
      <p:sp>
        <p:nvSpPr>
          <p:cNvPr id="2" name="TextBox 1">
            <a:extLst>
              <a:ext uri="{FF2B5EF4-FFF2-40B4-BE49-F238E27FC236}">
                <a16:creationId xmlns:a16="http://schemas.microsoft.com/office/drawing/2014/main" id="{2C79D381-5D48-D912-2BF3-0247D667D379}"/>
              </a:ext>
            </a:extLst>
          </p:cNvPr>
          <p:cNvSpPr txBox="1"/>
          <p:nvPr/>
        </p:nvSpPr>
        <p:spPr>
          <a:xfrm>
            <a:off x="663085" y="903690"/>
            <a:ext cx="5252806" cy="4265335"/>
          </a:xfrm>
          <a:prstGeom prst="rect">
            <a:avLst/>
          </a:prstGeom>
          <a:noFill/>
        </p:spPr>
        <p:txBody>
          <a:bodyPr wrap="square" rtlCol="0">
            <a:spAutoFit/>
          </a:bodyPr>
          <a:lstStyle/>
          <a:p>
            <a:pPr marL="0" marR="0">
              <a:lnSpc>
                <a:spcPct val="115000"/>
              </a:lnSpc>
              <a:spcBef>
                <a:spcPts val="0"/>
              </a:spcBef>
              <a:spcAft>
                <a:spcPts val="2400"/>
              </a:spcAft>
            </a:pPr>
            <a:r>
              <a:rPr lang="en-US" sz="2800" dirty="0">
                <a:latin typeface="Arial Rounded MT Bold" panose="020F0704030504030204" pitchFamily="34" charset="0"/>
              </a:rPr>
              <a:t>What in your life has prepared you so that you are made for this time?</a:t>
            </a:r>
          </a:p>
          <a:p>
            <a:pPr marL="0" marR="0">
              <a:lnSpc>
                <a:spcPct val="115000"/>
              </a:lnSpc>
              <a:spcBef>
                <a:spcPts val="0"/>
              </a:spcBef>
            </a:pPr>
            <a:r>
              <a:rPr lang="en-US" sz="2800" dirty="0">
                <a:latin typeface="Arial Rounded MT Bold" panose="020F0704030504030204" pitchFamily="34" charset="0"/>
              </a:rPr>
              <a:t>When have you admired </a:t>
            </a:r>
          </a:p>
          <a:p>
            <a:pPr marL="0" marR="0">
              <a:lnSpc>
                <a:spcPct val="115000"/>
              </a:lnSpc>
              <a:spcBef>
                <a:spcPts val="0"/>
              </a:spcBef>
              <a:spcAft>
                <a:spcPts val="800"/>
              </a:spcAft>
            </a:pPr>
            <a:r>
              <a:rPr lang="en-US" sz="2800" dirty="0">
                <a:latin typeface="Arial Rounded MT Bold" panose="020F0704030504030204" pitchFamily="34" charset="0"/>
              </a:rPr>
              <a:t>an act of audacious faith?  How might that influence your own next actions?</a:t>
            </a:r>
          </a:p>
          <a:p>
            <a:pPr marL="0" marR="0">
              <a:lnSpc>
                <a:spcPct val="115000"/>
              </a:lnSpc>
              <a:spcBef>
                <a:spcPts val="0"/>
              </a:spcBef>
              <a:spcAft>
                <a:spcPts val="0"/>
              </a:spcAft>
            </a:pPr>
            <a:endParaRPr lang="en-US" dirty="0"/>
          </a:p>
        </p:txBody>
      </p:sp>
      <p:pic>
        <p:nvPicPr>
          <p:cNvPr id="5" name="Picture 4" descr="Photo showing many small lighted lanterns floating up into dark sky, and reflected in a lake">
            <a:extLst>
              <a:ext uri="{FF2B5EF4-FFF2-40B4-BE49-F238E27FC236}">
                <a16:creationId xmlns:a16="http://schemas.microsoft.com/office/drawing/2014/main" id="{E6B824DD-B7BA-EB2F-3202-FAD7A41EE82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601093"/>
            <a:ext cx="5655814" cy="5655814"/>
          </a:xfrm>
          <a:prstGeom prst="rect">
            <a:avLst/>
          </a:prstGeom>
          <a:noFill/>
          <a:ln>
            <a:noFill/>
          </a:ln>
        </p:spPr>
      </p:pic>
    </p:spTree>
    <p:extLst>
      <p:ext uri="{BB962C8B-B14F-4D97-AF65-F5344CB8AC3E}">
        <p14:creationId xmlns:p14="http://schemas.microsoft.com/office/powerpoint/2010/main" val="171545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
                                        </p:tgtEl>
                                      </p:cBhvr>
                                    </p:cmd>
                                  </p:childTnLst>
                                </p:cTn>
                              </p:par>
                            </p:childTnLst>
                          </p:cTn>
                        </p:par>
                      </p:childTnLst>
                    </p:cTn>
                  </p:par>
                </p:childTnLst>
              </p:cTn>
              <p:nextCondLst>
                <p:cond evt="onClick" delay="0">
                  <p:tgtEl>
                    <p:spTgt spid="3"/>
                  </p:tgtEl>
                </p:cond>
              </p:nextCondLst>
            </p:seq>
            <p:video>
              <p:cMediaNode vol="80000">
                <p:cTn id="12" fill="hold" display="0">
                  <p:stCondLst>
                    <p:cond delay="indefinite"/>
                  </p:stCondLst>
                </p:cTn>
                <p:tgtEl>
                  <p:spTgt spid="3"/>
                </p:tgtEl>
              </p:cMediaNode>
            </p:video>
          </p:childTnLst>
        </p:cTn>
      </p:par>
    </p:tnLst>
  </p:timing>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904751AB-E840-446F-8D49-E697067EC88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{F68CF5C6-133F-4E97-BE71-0F44E19F34B1}tf33713516_win32</Template>
  <TotalTime>2249</TotalTime>
  <Words>116</Words>
  <Application>Microsoft Office PowerPoint</Application>
  <PresentationFormat>Widescreen</PresentationFormat>
  <Paragraphs>22</Paragraphs>
  <Slides>3</Slides>
  <Notes>3</Notes>
  <HiddenSlides>0</HiddenSlides>
  <MMClips>3</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Gill Sans MT</vt:lpstr>
      <vt:lpstr>Walbaum Display</vt:lpstr>
      <vt:lpstr>3DFloatVTI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a moment or time in life that you risked a “hostile stare” to respond to God’s call.  “My yoke is easy, and my burden is light.”  What does your heart say about this?  When you have entrusted your struggles to God, what was it like for you to surrender your vision of the desired outcome?</dc:title>
  <dc:creator>Peg Duchesne</dc:creator>
  <cp:lastModifiedBy>Betty Thompson</cp:lastModifiedBy>
  <cp:revision>9</cp:revision>
  <dcterms:created xsi:type="dcterms:W3CDTF">2023-07-08T17:24:22Z</dcterms:created>
  <dcterms:modified xsi:type="dcterms:W3CDTF">2023-08-14T02:07:49Z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